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9"/>
  </p:notesMasterIdLst>
  <p:handoutMasterIdLst>
    <p:handoutMasterId r:id="rId10"/>
  </p:handoutMasterIdLst>
  <p:sldIdLst>
    <p:sldId id="263" r:id="rId2"/>
    <p:sldId id="264" r:id="rId3"/>
    <p:sldId id="357" r:id="rId4"/>
    <p:sldId id="352" r:id="rId5"/>
    <p:sldId id="338" r:id="rId6"/>
    <p:sldId id="356" r:id="rId7"/>
    <p:sldId id="305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CC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653" autoAdjust="0"/>
  </p:normalViewPr>
  <p:slideViewPr>
    <p:cSldViewPr snapToGrid="0" snapToObjects="1">
      <p:cViewPr varScale="1">
        <p:scale>
          <a:sx n="61" d="100"/>
          <a:sy n="61" d="100"/>
        </p:scale>
        <p:origin x="-912" y="-104"/>
      </p:cViewPr>
      <p:guideLst>
        <p:guide orient="horz" pos="2334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10/23/14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/>
            <a:endParaRPr lang="en-US" dirty="0">
              <a:solidFill>
                <a:srgbClr val="000000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6:05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60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4762500" cy="1436688"/>
          </a:xfrm>
          <a:prstGeom prst="rect">
            <a:avLst/>
          </a:prstGeom>
          <a:solidFill>
            <a:srgbClr val="4D7B5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246063" y="167808"/>
            <a:ext cx="8331200" cy="11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600" b="1" dirty="0">
                <a:latin typeface="Gill Sans" charset="0"/>
                <a:cs typeface="Gill Sans" charset="0"/>
              </a:rPr>
              <a:t>Metabolic Diseases</a:t>
            </a:r>
            <a:br>
              <a:rPr lang="en-US" sz="3600" b="1" dirty="0">
                <a:latin typeface="Gill Sans" charset="0"/>
                <a:cs typeface="Gill Sans" charset="0"/>
              </a:rPr>
            </a:br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2.5</a:t>
            </a:r>
            <a:endParaRPr lang="en-US" sz="3600" b="1" dirty="0">
              <a:cs typeface="Gill Sans" charset="0"/>
            </a:endParaRPr>
          </a:p>
          <a:p>
            <a:r>
              <a:rPr lang="en-US" sz="2500" b="1" dirty="0">
                <a:cs typeface="Gill Sans" charset="0"/>
              </a:rPr>
              <a:t> </a:t>
            </a:r>
            <a:endParaRPr lang="en-US" dirty="0">
              <a:latin typeface="Cambria Bold" charset="0"/>
              <a:cs typeface="Cambria Bold" charset="0"/>
              <a:sym typeface="Cambria Bold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96899" y="1635688"/>
            <a:ext cx="83312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/>
              <a:t>Disorders of metabolism – where do things go wrong?</a:t>
            </a:r>
            <a:endParaRPr lang="en-US" sz="36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61115" y="2352148"/>
            <a:ext cx="2050678" cy="38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Do Now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590368"/>
            <a:ext cx="8229600" cy="246654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04800" indent="-304800" algn="ctr">
              <a:buNone/>
            </a:pPr>
            <a:r>
              <a:rPr lang="en-US" altLang="ja-JP" b="1" dirty="0" smtClean="0"/>
              <a:t>A person with diabetes eats macaroni and cheese - what happens? </a:t>
            </a:r>
            <a:endParaRPr lang="en-US" b="1" dirty="0" smtClean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  <a:p>
            <a:pPr marL="304800" indent="-304800"/>
            <a:endParaRPr lang="en-US" dirty="0" smtClean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426260" y="1917470"/>
            <a:ext cx="7083561" cy="45537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821416" y="2084455"/>
            <a:ext cx="921406" cy="1052964"/>
            <a:chOff x="8056068" y="2160885"/>
            <a:chExt cx="921406" cy="10529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>
              <a:off x="8056068" y="2160885"/>
              <a:ext cx="921406" cy="105296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8097049" y="2449702"/>
              <a:ext cx="864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Gill Sans"/>
                  <a:cs typeface="Gill Sans"/>
                </a:rPr>
                <a:t>Adipose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785014" y="3313464"/>
            <a:ext cx="2506039" cy="2126639"/>
            <a:chOff x="3247047" y="3672791"/>
            <a:chExt cx="2506039" cy="2126639"/>
          </a:xfrm>
        </p:grpSpPr>
        <p:grpSp>
          <p:nvGrpSpPr>
            <p:cNvPr id="62" name="Group 61"/>
            <p:cNvGrpSpPr/>
            <p:nvPr/>
          </p:nvGrpSpPr>
          <p:grpSpPr>
            <a:xfrm>
              <a:off x="3247047" y="4022180"/>
              <a:ext cx="2506039" cy="1777250"/>
              <a:chOff x="3526733" y="3840321"/>
              <a:chExt cx="2506039" cy="1777250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3526733" y="3840321"/>
                <a:ext cx="2506039" cy="1777250"/>
                <a:chOff x="2221318" y="3312410"/>
                <a:chExt cx="3771107" cy="2623310"/>
              </a:xfrm>
            </p:grpSpPr>
            <p:pic>
              <p:nvPicPr>
                <p:cNvPr id="66" name="Picture 35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21318" y="3312410"/>
                  <a:ext cx="3771107" cy="2623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ctangle 23"/>
                <p:cNvSpPr>
                  <a:spLocks/>
                </p:cNvSpPr>
                <p:nvPr/>
              </p:nvSpPr>
              <p:spPr bwMode="auto">
                <a:xfrm>
                  <a:off x="3854450" y="4032250"/>
                  <a:ext cx="1371600" cy="660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ctr"/>
                  <a:endParaRPr lang="en-US" sz="1800" b="1" dirty="0">
                    <a:solidFill>
                      <a:schemeClr val="tx1"/>
                    </a:solidFill>
                    <a:latin typeface="Calibri Bold" charset="0"/>
                    <a:ea typeface="ＭＳ Ｐゴシック" charset="0"/>
                    <a:cs typeface="Calibri Bold" charset="0"/>
                    <a:sym typeface="Calibri Bold" charset="0"/>
                  </a:endParaRP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4303691" y="4338383"/>
                <a:ext cx="11830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  <a:latin typeface="Gill Sans"/>
                    <a:cs typeface="Gill Sans"/>
                  </a:rPr>
                  <a:t>Citric Acid</a:t>
                </a: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  <a:latin typeface="Gill Sans"/>
                    <a:cs typeface="Gill Sans"/>
                  </a:rPr>
                  <a:t>Cycle</a:t>
                </a:r>
              </a:p>
            </p:txBody>
          </p:sp>
        </p:grpSp>
        <p:sp>
          <p:nvSpPr>
            <p:cNvPr id="63" name="Rectangle 1"/>
            <p:cNvSpPr>
              <a:spLocks/>
            </p:cNvSpPr>
            <p:nvPr/>
          </p:nvSpPr>
          <p:spPr bwMode="auto">
            <a:xfrm>
              <a:off x="3863636" y="3672791"/>
              <a:ext cx="1566505" cy="478001"/>
            </a:xfrm>
            <a:prstGeom prst="rect">
              <a:avLst/>
            </a:prstGeom>
            <a:solidFill>
              <a:srgbClr val="CCFFCC"/>
            </a:solidFill>
            <a:ln w="25400" cap="flat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0" tIns="0" rIns="40639" bIns="0" anchor="ctr"/>
            <a:lstStyle/>
            <a:p>
              <a:pPr marL="39688" algn="ctr"/>
              <a:r>
                <a:rPr lang="en-US" b="1" dirty="0" smtClean="0">
                  <a:solidFill>
                    <a:srgbClr val="000000"/>
                  </a:solidFill>
                  <a:cs typeface="Gill Sans" charset="0"/>
                </a:rPr>
                <a:t>Acetyl CoA</a:t>
              </a:r>
              <a:endParaRPr lang="en-US" b="1" dirty="0">
                <a:solidFill>
                  <a:srgbClr val="000000"/>
                </a:solidFill>
                <a:cs typeface="Gill Sans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40723" y="2347784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Glucose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86686" y="5442628"/>
            <a:ext cx="176682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/>
              <a:t>Amino Acids</a:t>
            </a:r>
            <a:endParaRPr lang="en-US" sz="20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flipH="1">
            <a:off x="59250" y="1194106"/>
            <a:ext cx="2038992" cy="185774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37918" y="1436402"/>
            <a:ext cx="182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Glycogen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31580" y="3051854"/>
            <a:ext cx="182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Glycogen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6" name="Rectangle 15"/>
          <p:cNvSpPr txBox="1">
            <a:spLocks noChangeArrowheads="1"/>
          </p:cNvSpPr>
          <p:nvPr/>
        </p:nvSpPr>
        <p:spPr bwMode="auto">
          <a:xfrm>
            <a:off x="292089" y="42194"/>
            <a:ext cx="8531440" cy="136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3200" dirty="0" smtClean="0">
                <a:cs typeface="Gill Sans" charset="0"/>
              </a:rPr>
              <a:t>A person with diabetes eats macaroni and cheese – </a:t>
            </a:r>
            <a:r>
              <a:rPr lang="en-US" sz="3200" dirty="0">
                <a:cs typeface="Gill Sans" charset="0"/>
              </a:rPr>
              <a:t>what happens?</a:t>
            </a:r>
          </a:p>
        </p:txBody>
      </p:sp>
      <p:pic>
        <p:nvPicPr>
          <p:cNvPr id="50" name="Picture 1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77" y="3202630"/>
            <a:ext cx="2887461" cy="189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631300" y="2472032"/>
            <a:ext cx="220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Triglyceride</a:t>
            </a:r>
            <a:endParaRPr lang="en-US" sz="2000" b="1" dirty="0"/>
          </a:p>
        </p:txBody>
      </p:sp>
      <p:sp>
        <p:nvSpPr>
          <p:cNvPr id="59" name="Rectangle 10"/>
          <p:cNvSpPr>
            <a:spLocks/>
          </p:cNvSpPr>
          <p:nvPr/>
        </p:nvSpPr>
        <p:spPr bwMode="auto">
          <a:xfrm>
            <a:off x="6656658" y="3822145"/>
            <a:ext cx="1583163" cy="6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dirty="0" err="1" smtClean="0">
                <a:solidFill>
                  <a:srgbClr val="7F7F7F"/>
                </a:solidFill>
                <a:latin typeface="Gill Sans"/>
                <a:ea typeface="ＭＳ Ｐゴシック" charset="0"/>
                <a:cs typeface="Gill Sans"/>
                <a:sym typeface="Calibri Bold" charset="0"/>
              </a:rPr>
              <a:t>Lipogenesis</a:t>
            </a:r>
            <a:endParaRPr lang="en-US" dirty="0" smtClean="0">
              <a:solidFill>
                <a:srgbClr val="7F7F7F"/>
              </a:solidFill>
              <a:latin typeface="Gill Sans"/>
              <a:ea typeface="ＭＳ Ｐゴシック" charset="0"/>
              <a:cs typeface="Gill Sans"/>
              <a:sym typeface="Calibri Bol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160" y="2569604"/>
            <a:ext cx="1421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Protein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0766" y="2169494"/>
            <a:ext cx="1196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Glucose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33934" y="4607800"/>
            <a:ext cx="2996154" cy="2028795"/>
            <a:chOff x="6472470" y="4302372"/>
            <a:chExt cx="2995094" cy="1929907"/>
          </a:xfrm>
        </p:grpSpPr>
        <p:pic>
          <p:nvPicPr>
            <p:cNvPr id="30" name="Picture 2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470" y="4302372"/>
              <a:ext cx="2995094" cy="192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10"/>
            <p:cNvSpPr>
              <a:spLocks/>
            </p:cNvSpPr>
            <p:nvPr/>
          </p:nvSpPr>
          <p:spPr bwMode="auto">
            <a:xfrm>
              <a:off x="7528810" y="5041439"/>
              <a:ext cx="1190596" cy="32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/>
            <a:p>
              <a:pPr marL="39688" algn="ctr"/>
              <a:r>
                <a:rPr lang="en-US" dirty="0" smtClean="0">
                  <a:latin typeface="Gill Sans"/>
                  <a:cs typeface="Gill Sans"/>
                  <a:sym typeface="Calibri Bold" charset="0"/>
                </a:rPr>
                <a:t>Lipolysis</a:t>
              </a:r>
              <a:endParaRPr lang="en-US" dirty="0">
                <a:latin typeface="Gill Sans"/>
                <a:cs typeface="Gill Sans"/>
                <a:sym typeface="Calibri Bold" charset="0"/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3209645" y="1549200"/>
            <a:ext cx="660645" cy="92283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728859" y="1549200"/>
            <a:ext cx="587087" cy="92283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301254" y="1436402"/>
            <a:ext cx="0" cy="1059556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97963" y="3065037"/>
            <a:ext cx="802426" cy="230268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269392" y="1930590"/>
            <a:ext cx="0" cy="35831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47200" y="2872142"/>
            <a:ext cx="135392" cy="17467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104409" y="3549605"/>
            <a:ext cx="1328836" cy="112675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186815" y="2701727"/>
            <a:ext cx="634601" cy="1010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491188" y="2701727"/>
            <a:ext cx="849535" cy="44718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268910" y="2985885"/>
            <a:ext cx="0" cy="40971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415976" y="3019177"/>
            <a:ext cx="1064345" cy="244239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6" y="274638"/>
            <a:ext cx="9031111" cy="1143000"/>
          </a:xfrm>
        </p:spPr>
        <p:txBody>
          <a:bodyPr/>
          <a:lstStyle/>
          <a:p>
            <a:r>
              <a:rPr lang="en-US" dirty="0" smtClean="0"/>
              <a:t>Hormones tell our organs what to do: Insulin and Glucagon</a:t>
            </a:r>
            <a:endParaRPr lang="en-US" dirty="0"/>
          </a:p>
        </p:txBody>
      </p:sp>
      <p:pic>
        <p:nvPicPr>
          <p:cNvPr id="7" name="Feedback loo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63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389"/>
            <a:ext cx="8229600" cy="735868"/>
          </a:xfrm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8839" y="1450796"/>
            <a:ext cx="8417961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ill Sans"/>
                <a:cs typeface="Gill Sans"/>
              </a:rPr>
              <a:t>What happens when metabolic pathways don’t work normally?</a:t>
            </a:r>
          </a:p>
          <a:p>
            <a:pPr algn="ctr"/>
            <a:endParaRPr lang="en-US" sz="2800" dirty="0" smtClean="0">
              <a:latin typeface="Gill Sans"/>
              <a:cs typeface="Gill Sans"/>
            </a:endParaRPr>
          </a:p>
          <a:p>
            <a:pPr algn="ctr"/>
            <a:r>
              <a:rPr lang="en-US" sz="2800" dirty="0" smtClean="0">
                <a:latin typeface="Gill Sans"/>
                <a:cs typeface="Gill Sans"/>
              </a:rPr>
              <a:t>Divide </a:t>
            </a:r>
            <a:r>
              <a:rPr lang="en-US" sz="2800" dirty="0" smtClean="0">
                <a:latin typeface="Gill Sans"/>
                <a:cs typeface="Gill Sans"/>
              </a:rPr>
              <a:t>into groups with </a:t>
            </a:r>
            <a:r>
              <a:rPr lang="en-US" sz="2800" b="1" dirty="0" smtClean="0">
                <a:latin typeface="Gill Sans"/>
                <a:cs typeface="Gill Sans"/>
              </a:rPr>
              <a:t>six students</a:t>
            </a:r>
            <a:r>
              <a:rPr lang="en-US" sz="2800" dirty="0" smtClean="0">
                <a:latin typeface="Gill Sans"/>
                <a:cs typeface="Gill Sans"/>
              </a:rPr>
              <a:t> each. </a:t>
            </a:r>
            <a:r>
              <a:rPr lang="en-US" sz="2800" dirty="0" smtClean="0">
                <a:latin typeface="Gill Sans"/>
                <a:cs typeface="Gill Sans"/>
              </a:rPr>
              <a:t>Each </a:t>
            </a:r>
            <a:r>
              <a:rPr lang="en-US" sz="2800" dirty="0" smtClean="0">
                <a:latin typeface="Gill Sans"/>
                <a:cs typeface="Gill Sans"/>
              </a:rPr>
              <a:t>student will </a:t>
            </a:r>
            <a:r>
              <a:rPr lang="en-US" sz="2800" dirty="0" smtClean="0">
                <a:latin typeface="Gill Sans"/>
                <a:cs typeface="Gill Sans"/>
              </a:rPr>
              <a:t>read a short case and answer questions on the worksheet. </a:t>
            </a:r>
            <a:endParaRPr lang="en-US" sz="2800" dirty="0" smtClean="0">
              <a:latin typeface="Gill Sans"/>
              <a:cs typeface="Gill Sans"/>
            </a:endParaRPr>
          </a:p>
          <a:p>
            <a:pPr algn="ctr"/>
            <a:endParaRPr lang="en-US" sz="2800" dirty="0">
              <a:latin typeface="Gill Sans"/>
              <a:cs typeface="Gill Sans"/>
            </a:endParaRPr>
          </a:p>
          <a:p>
            <a:pPr algn="ctr"/>
            <a:r>
              <a:rPr lang="en-US" sz="2800" dirty="0" smtClean="0">
                <a:latin typeface="Gill Sans"/>
                <a:cs typeface="Gill Sans"/>
              </a:rPr>
              <a:t>Be </a:t>
            </a:r>
            <a:r>
              <a:rPr lang="en-US" sz="2800" dirty="0" smtClean="0">
                <a:latin typeface="Gill Sans"/>
                <a:cs typeface="Gill Sans"/>
              </a:rPr>
              <a:t>prepared to share your answers with the rest of </a:t>
            </a:r>
            <a:r>
              <a:rPr lang="en-US" sz="2800" dirty="0" smtClean="0">
                <a:latin typeface="Gill Sans"/>
                <a:cs typeface="Gill Sans"/>
              </a:rPr>
              <a:t>your group.</a:t>
            </a:r>
            <a:endParaRPr lang="en-US" sz="2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81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014"/>
            <a:ext cx="8229600" cy="735868"/>
          </a:xfrm>
        </p:spPr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0413" y="1526940"/>
            <a:ext cx="800638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latin typeface="Calibri"/>
                <a:cs typeface="Calibri"/>
              </a:rPr>
              <a:t>Diabetes is far more common than the other diseases in the activity. Why do you think this is?</a:t>
            </a:r>
          </a:p>
          <a:p>
            <a:pPr marL="285750" indent="-285750">
              <a:buFont typeface="Arial"/>
              <a:buChar char="•"/>
            </a:pPr>
            <a:endParaRPr lang="en-US" sz="36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latin typeface="Calibri"/>
                <a:cs typeface="Calibri"/>
              </a:rPr>
              <a:t>What is a common treatment for each of the diseases? Why does this treatment work?</a:t>
            </a:r>
          </a:p>
          <a:p>
            <a:pPr marL="285750" indent="-285750">
              <a:buFont typeface="Arial"/>
              <a:buChar char="•"/>
            </a:pPr>
            <a:endParaRPr lang="en-US" sz="36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6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08146"/>
            <a:ext cx="8229600" cy="283174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ea typeface="ヒラギノ明朝 ProN W3" charset="0"/>
                <a:cs typeface="ヒラギノ明朝 ProN W3" charset="0"/>
                <a:sym typeface="Times New Roman" charset="0"/>
              </a:rPr>
              <a:t>Complete the homework sheet which reviews organ function in glucose homeostasis, and considers how different situations impact homeostasis</a:t>
            </a:r>
            <a:r>
              <a:rPr lang="en-US" sz="2800" dirty="0" smtClean="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25" y="2860082"/>
            <a:ext cx="3495819" cy="34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D final col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final colors.thmx</Template>
  <TotalTime>7597</TotalTime>
  <Words>177</Words>
  <Application>Microsoft Macintosh PowerPoint</Application>
  <PresentationFormat>On-screen Show (4:3)</PresentationFormat>
  <Paragraphs>36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MD final colors</vt:lpstr>
      <vt:lpstr>PowerPoint Presentation</vt:lpstr>
      <vt:lpstr>Do Now</vt:lpstr>
      <vt:lpstr>PowerPoint Presentation</vt:lpstr>
      <vt:lpstr>Hormones tell our organs what to do: Insulin and Glucagon</vt:lpstr>
      <vt:lpstr>Activity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Stephanie Tammen</cp:lastModifiedBy>
  <cp:revision>245</cp:revision>
  <cp:lastPrinted>2010-11-09T17:54:24Z</cp:lastPrinted>
  <dcterms:created xsi:type="dcterms:W3CDTF">2013-01-22T20:29:20Z</dcterms:created>
  <dcterms:modified xsi:type="dcterms:W3CDTF">2014-10-23T22:49:33Z</dcterms:modified>
</cp:coreProperties>
</file>